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Roboto Medium"/>
      <p:regular r:id="rId28"/>
      <p:bold r:id="rId29"/>
      <p:italic r:id="rId30"/>
      <p:boldItalic r:id="rId31"/>
    </p:embeddedFont>
    <p:embeddedFont>
      <p:font typeface="Roboto Mon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1F86E1F-F6E0-4B8E-A7F5-2D3CB6770E9C}">
  <a:tblStyle styleId="{A1F86E1F-F6E0-4B8E-A7F5-2D3CB6770E9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font" Target="fonts/Roboto-regular.fntdata"/><Relationship Id="rId23" Type="http://schemas.openxmlformats.org/officeDocument/2006/relationships/slide" Target="slides/slide1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RobotoMedium-regular.fntdata"/><Relationship Id="rId27" Type="http://schemas.openxmlformats.org/officeDocument/2006/relationships/font" Target="fonts/Roboto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RobotoMedium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obotoMedium-boldItalic.fntdata"/><Relationship Id="rId30" Type="http://schemas.openxmlformats.org/officeDocument/2006/relationships/font" Target="fonts/RobotoMedium-italic.fntdata"/><Relationship Id="rId11" Type="http://schemas.openxmlformats.org/officeDocument/2006/relationships/slide" Target="slides/slide4.xml"/><Relationship Id="rId33" Type="http://schemas.openxmlformats.org/officeDocument/2006/relationships/font" Target="fonts/RobotoMono-bold.fntdata"/><Relationship Id="rId10" Type="http://schemas.openxmlformats.org/officeDocument/2006/relationships/slide" Target="slides/slide3.xml"/><Relationship Id="rId32" Type="http://schemas.openxmlformats.org/officeDocument/2006/relationships/font" Target="fonts/RobotoMono-regular.fntdata"/><Relationship Id="rId13" Type="http://schemas.openxmlformats.org/officeDocument/2006/relationships/slide" Target="slides/slide6.xml"/><Relationship Id="rId35" Type="http://schemas.openxmlformats.org/officeDocument/2006/relationships/font" Target="fonts/RobotoMono-boldItalic.fntdata"/><Relationship Id="rId12" Type="http://schemas.openxmlformats.org/officeDocument/2006/relationships/slide" Target="slides/slide5.xml"/><Relationship Id="rId34" Type="http://schemas.openxmlformats.org/officeDocument/2006/relationships/font" Target="fonts/RobotoMono-italic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6af56a1f66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6af56a1f66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6af56a1f66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6af56a1f66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6af56a1f66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6af56a1f66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6af56a1f66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6af56a1f66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6af56a1f66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6af56a1f66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6af56a1f66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6af56a1f66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6af56a1f66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6af56a1f66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6af56a1f66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6af56a1f66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6af56a1f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6af56a1f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6af56a1f66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6af56a1f66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6af56a1f66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6af56a1f66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6af56a1f66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6af56a1f66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6af56a1f66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6af56a1f66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6af56a1f66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6af56a1f66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6af56a1f66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6af56a1f66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n" type="title">
  <p:cSld name="TITLE">
    <p:bg>
      <p:bgPr>
        <a:solidFill>
          <a:srgbClr val="000000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11701" y="4585700"/>
            <a:ext cx="1022549" cy="312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n" type="title">
  <p:cSld name="TITLE">
    <p:bg>
      <p:bgPr>
        <a:solidFill>
          <a:srgbClr val="000000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59" name="Google Shape;5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11701" y="4585700"/>
            <a:ext cx="1022550" cy="312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6" name="Google Shape;6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0" name="Google Shape;70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" name="Google Shape;77;p19"/>
          <p:cNvSpPr txBox="1"/>
          <p:nvPr>
            <p:ph idx="1" type="body"/>
          </p:nvPr>
        </p:nvSpPr>
        <p:spPr>
          <a:xfrm>
            <a:off x="311700" y="1389600"/>
            <a:ext cx="50094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8" name="Google Shape;7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1" name="Google Shape;8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5" name="Google Shape;85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6" name="Google Shape;86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7" name="Google Shape;8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0" name="Google Shape;9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3" name="Google Shape;93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" name="Google Shape;9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50094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000000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5"/>
          <p:cNvSpPr txBox="1"/>
          <p:nvPr>
            <p:ph idx="4294967295"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pt-BR" sz="5000">
                <a:latin typeface="Roboto"/>
                <a:ea typeface="Roboto"/>
                <a:cs typeface="Roboto"/>
                <a:sym typeface="Roboto"/>
              </a:rPr>
              <a:t>Visibilidade e Encapsulamento</a:t>
            </a:r>
            <a:endParaRPr b="1" sz="5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25"/>
          <p:cNvSpPr txBox="1"/>
          <p:nvPr>
            <p:ph idx="4294967295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3"/>
              <a:buFont typeface="Arial"/>
              <a:buNone/>
            </a:pPr>
            <a:r>
              <a:rPr lang="pt-BR" sz="2203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Matheus Barbosa</a:t>
            </a:r>
            <a:endParaRPr sz="2203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13"/>
              <a:buNone/>
            </a:pPr>
            <a:r>
              <a:rPr lang="pt-BR" sz="2203">
                <a:latin typeface="Roboto Medium"/>
                <a:ea typeface="Roboto Medium"/>
                <a:cs typeface="Roboto Medium"/>
                <a:sym typeface="Roboto Medium"/>
              </a:rPr>
              <a:t>matheus.barbosa@dcx.ufpb.br</a:t>
            </a:r>
            <a:endParaRPr sz="229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03" name="Google Shape;10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9050" y="4325588"/>
            <a:ext cx="373250" cy="53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93354" y="4282325"/>
            <a:ext cx="496825" cy="621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b="1" lang="pt-BR">
                <a:latin typeface="Roboto"/>
                <a:ea typeface="Roboto"/>
                <a:cs typeface="Roboto"/>
                <a:sym typeface="Roboto"/>
              </a:rPr>
              <a:t>etters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34"/>
          <p:cNvSpPr txBox="1"/>
          <p:nvPr>
            <p:ph idx="1" type="body"/>
          </p:nvPr>
        </p:nvSpPr>
        <p:spPr>
          <a:xfrm>
            <a:off x="4518475" y="1152475"/>
            <a:ext cx="4313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Os </a:t>
            </a:r>
            <a:r>
              <a:rPr i="1"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setters</a:t>
            </a: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são usados para </a:t>
            </a:r>
            <a:r>
              <a:rPr lang="pt-BR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modificar</a:t>
            </a: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os valores dos atributos. Eles são definidos com o prefixo "</a:t>
            </a:r>
            <a:r>
              <a:rPr i="1"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set</a:t>
            </a: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", seguido pelo nome do atributo com a primeira letra maiúscula. Esses métodos geralmente aceitam um </a:t>
            </a:r>
            <a:r>
              <a:rPr lang="pt-BR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parâmetro</a:t>
            </a: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que é usado para </a:t>
            </a:r>
            <a:r>
              <a:rPr lang="pt-BR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atualizar</a:t>
            </a: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o valor do atributo.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34"/>
          <p:cNvSpPr txBox="1"/>
          <p:nvPr/>
        </p:nvSpPr>
        <p:spPr>
          <a:xfrm>
            <a:off x="424300" y="1249225"/>
            <a:ext cx="4056900" cy="32229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Caneta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private</a:t>
            </a:r>
            <a:r>
              <a:rPr b="1" lang="pt-BR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b="1" lang="pt-BR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 modelo;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private 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cor;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…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public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set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Modelo(String 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modelo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){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modelo 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modelo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b="1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public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s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etCor</a:t>
            </a: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(String 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cor</a:t>
            </a: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){</a:t>
            </a:r>
            <a:endParaRPr b="1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cor</a:t>
            </a: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= 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cor</a:t>
            </a: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b="1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… 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Melhores Práticas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" name="Google Shape;182;p35"/>
          <p:cNvSpPr txBox="1"/>
          <p:nvPr>
            <p:ph idx="1" type="body"/>
          </p:nvPr>
        </p:nvSpPr>
        <p:spPr>
          <a:xfrm>
            <a:off x="311700" y="1152475"/>
            <a:ext cx="8520600" cy="3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1" lang="pt-BR">
                <a:solidFill>
                  <a:schemeClr val="dk1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Validação de Dados:</a:t>
            </a:r>
            <a:r>
              <a:rPr lang="pt-BR">
                <a:solidFill>
                  <a:schemeClr val="dk1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 No </a:t>
            </a:r>
            <a:r>
              <a:rPr i="1" lang="pt-BR">
                <a:solidFill>
                  <a:schemeClr val="dk1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setter</a:t>
            </a:r>
            <a:r>
              <a:rPr lang="pt-BR">
                <a:solidFill>
                  <a:schemeClr val="dk1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, sempre valide os dados antes de atribuí-los aos atributos. Isso ajuda a manter a integridade dos dados da classe.</a:t>
            </a:r>
            <a:br>
              <a:rPr lang="pt-BR">
                <a:solidFill>
                  <a:schemeClr val="dk1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</a:br>
            <a:endParaRPr>
              <a:solidFill>
                <a:schemeClr val="dk1"/>
              </a:solidFill>
              <a:highlight>
                <a:srgbClr val="09090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1" lang="pt-BR">
                <a:solidFill>
                  <a:schemeClr val="dk1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Nominação Consistente:</a:t>
            </a:r>
            <a:r>
              <a:rPr lang="pt-BR">
                <a:solidFill>
                  <a:schemeClr val="dk1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 Utilize convenções de nomenclatura consistentes para que os </a:t>
            </a:r>
            <a:r>
              <a:rPr i="1" lang="pt-BR">
                <a:solidFill>
                  <a:schemeClr val="dk1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getters</a:t>
            </a:r>
            <a:r>
              <a:rPr lang="pt-BR">
                <a:solidFill>
                  <a:schemeClr val="dk1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 e </a:t>
            </a:r>
            <a:r>
              <a:rPr i="1" lang="pt-BR">
                <a:solidFill>
                  <a:schemeClr val="dk1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setters</a:t>
            </a:r>
            <a:r>
              <a:rPr lang="pt-BR">
                <a:solidFill>
                  <a:schemeClr val="dk1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 sejam facilmente reconhecíveis e utilizáveis por outros desenvolvedores.</a:t>
            </a:r>
            <a:br>
              <a:rPr lang="pt-BR">
                <a:solidFill>
                  <a:schemeClr val="dk1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</a:br>
            <a:endParaRPr>
              <a:solidFill>
                <a:schemeClr val="dk1"/>
              </a:solidFill>
              <a:highlight>
                <a:srgbClr val="09090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1" lang="pt-BR">
                <a:solidFill>
                  <a:schemeClr val="dk1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Minimizar o Uso de </a:t>
            </a:r>
            <a:r>
              <a:rPr b="1" i="1" lang="pt-BR">
                <a:solidFill>
                  <a:schemeClr val="dk1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Setters</a:t>
            </a:r>
            <a:r>
              <a:rPr b="1" lang="pt-BR">
                <a:solidFill>
                  <a:schemeClr val="dk1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 para Atributos Imutáveis:</a:t>
            </a:r>
            <a:r>
              <a:rPr lang="pt-BR">
                <a:solidFill>
                  <a:schemeClr val="dk1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 Para atributos que não devem ser alterados após a criação do objeto, é recomendável não implementar </a:t>
            </a:r>
            <a:r>
              <a:rPr i="1" lang="pt-BR">
                <a:solidFill>
                  <a:schemeClr val="dk1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setters</a:t>
            </a:r>
            <a:r>
              <a:rPr lang="pt-BR">
                <a:solidFill>
                  <a:schemeClr val="dk1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. Em vez disso, os valores podem ser definidos uma única vez através do construtor.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6"/>
          <p:cNvSpPr txBox="1"/>
          <p:nvPr>
            <p:ph idx="1" type="body"/>
          </p:nvPr>
        </p:nvSpPr>
        <p:spPr>
          <a:xfrm>
            <a:off x="311700" y="599000"/>
            <a:ext cx="8520600" cy="396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2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Getters</a:t>
            </a:r>
            <a:r>
              <a:rPr lang="pt-BR" sz="2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e </a:t>
            </a:r>
            <a:r>
              <a:rPr i="1" lang="pt-BR" sz="2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setters</a:t>
            </a:r>
            <a:r>
              <a:rPr lang="pt-BR" sz="2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são mais do que simples métodos em Java; eles são uma manifestação prática do </a:t>
            </a:r>
            <a:r>
              <a:rPr lang="pt-BR" sz="27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princípio de encapsulamento.</a:t>
            </a:r>
            <a:r>
              <a:rPr lang="pt-BR" sz="2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Eles não só oferecem uma maneira </a:t>
            </a:r>
            <a:r>
              <a:rPr lang="pt-BR" sz="27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segura e controlada</a:t>
            </a:r>
            <a:r>
              <a:rPr lang="pt-BR" sz="2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de acessar os dados de um objeto, mas também promovem uma arquitetura de software robusta, flexível e fácil de manter. </a:t>
            </a:r>
            <a:endParaRPr sz="2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Encapsulamento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" name="Google Shape;193;p37"/>
          <p:cNvSpPr txBox="1"/>
          <p:nvPr>
            <p:ph idx="1" type="body"/>
          </p:nvPr>
        </p:nvSpPr>
        <p:spPr>
          <a:xfrm>
            <a:off x="311700" y="1152475"/>
            <a:ext cx="2709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onsiste em ocultar os detalhes internos de uma classe, expondo para os demais objetos somente os dados e métodos necessários por meio de interfaces públicas.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4" name="Google Shape;194;p37" title="imag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1698" y="0"/>
            <a:ext cx="601230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8" title="Gemini_Generated_Image_3ad5pu3ad5pu3ad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250" y="0"/>
            <a:ext cx="51435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latin typeface="Roboto"/>
                <a:ea typeface="Roboto"/>
                <a:cs typeface="Roboto"/>
                <a:sym typeface="Roboto"/>
              </a:rPr>
              <a:t>Interfaces</a:t>
            </a:r>
            <a:r>
              <a:rPr b="1" lang="pt-BR" sz="2500">
                <a:latin typeface="Roboto"/>
                <a:ea typeface="Roboto"/>
                <a:cs typeface="Roboto"/>
                <a:sym typeface="Roboto"/>
              </a:rPr>
              <a:t> públicas.</a:t>
            </a:r>
            <a:endParaRPr b="1" sz="2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" name="Google Shape;205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Essas interfaces públicas seriam dados ou métodos que podem ser acessados/chamados por outros objetos.</a:t>
            </a:r>
            <a:endParaRPr sz="2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Os métodos públicos são as ações que um objeto expõe para o mundo externo, definindo o que ele é </a:t>
            </a:r>
            <a:r>
              <a:rPr lang="pt-BR" sz="27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capaz de fazer</a:t>
            </a:r>
            <a:r>
              <a:rPr lang="pt-BR" sz="2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sem revelar </a:t>
            </a:r>
            <a:r>
              <a:rPr lang="pt-BR" sz="27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como faz</a:t>
            </a:r>
            <a:r>
              <a:rPr lang="pt-BR" sz="2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2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Benefícios do Encapsulamento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" name="Google Shape;211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AutoNum type="arabicPeriod"/>
            </a:pPr>
            <a:r>
              <a:rPr b="1" lang="pt-BR">
                <a:solidFill>
                  <a:srgbClr val="FFFFFF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Controle de Acesso: </a:t>
            </a:r>
            <a:r>
              <a:rPr lang="pt-BR">
                <a:solidFill>
                  <a:srgbClr val="FFFFFF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Permite que a classe controle como as variáveis de instância são acessadas ou modificadas, garantindo, por exemplo, que valores inválidos não sejam atribuídos.</a:t>
            </a:r>
            <a:endParaRPr>
              <a:solidFill>
                <a:srgbClr val="FFFFFF"/>
              </a:solidFill>
              <a:highlight>
                <a:srgbClr val="09090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AutoNum type="arabicPeriod" startAt="2"/>
            </a:pPr>
            <a:r>
              <a:rPr b="1" lang="pt-BR">
                <a:solidFill>
                  <a:srgbClr val="FFFFFF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Flexibilidade e Manutenção: </a:t>
            </a:r>
            <a:r>
              <a:rPr lang="pt-BR">
                <a:solidFill>
                  <a:srgbClr val="FFFFFF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A implementação da classe pode ser alterada sem impactar as classes que a utilizam, desde que os métodos </a:t>
            </a:r>
            <a:r>
              <a:rPr i="1" lang="pt-BR">
                <a:solidFill>
                  <a:srgbClr val="FFFFFF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getters</a:t>
            </a:r>
            <a:r>
              <a:rPr lang="pt-BR">
                <a:solidFill>
                  <a:srgbClr val="FFFFFF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 e </a:t>
            </a:r>
            <a:r>
              <a:rPr i="1" lang="pt-BR">
                <a:solidFill>
                  <a:srgbClr val="FFFFFF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setters</a:t>
            </a:r>
            <a:r>
              <a:rPr lang="pt-BR">
                <a:solidFill>
                  <a:srgbClr val="FFFFFF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 sejam mantidos.</a:t>
            </a:r>
            <a:endParaRPr>
              <a:solidFill>
                <a:srgbClr val="FFFFFF"/>
              </a:solidFill>
              <a:highlight>
                <a:srgbClr val="09090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AutoNum type="arabicPeriod" startAt="3"/>
            </a:pPr>
            <a:r>
              <a:rPr b="1" lang="pt-BR">
                <a:solidFill>
                  <a:srgbClr val="FFFFFF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Segurança de Dados: </a:t>
            </a:r>
            <a:r>
              <a:rPr lang="pt-BR">
                <a:solidFill>
                  <a:srgbClr val="FFFFFF"/>
                </a:solidFill>
                <a:highlight>
                  <a:srgbClr val="09090A"/>
                </a:highlight>
                <a:latin typeface="Roboto"/>
                <a:ea typeface="Roboto"/>
                <a:cs typeface="Roboto"/>
                <a:sym typeface="Roboto"/>
              </a:rPr>
              <a:t>Protege a integridade dos dados, impedindo que sejam expostos ou alterados de forma inadequada.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UML - Diagrama de classe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0" name="Google Shape;110;p26" title="shopping__1_-removebg-previe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6275" y="619650"/>
            <a:ext cx="393475" cy="390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6" title="ChatGPT Image 28 de mai. de 2025, 14_07_1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4400" y="619663"/>
            <a:ext cx="2602790" cy="390417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6"/>
          <p:cNvSpPr/>
          <p:nvPr/>
        </p:nvSpPr>
        <p:spPr>
          <a:xfrm>
            <a:off x="983150" y="1304000"/>
            <a:ext cx="2442300" cy="31371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rgbClr val="FFE5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6"/>
          <p:cNvSpPr txBox="1"/>
          <p:nvPr/>
        </p:nvSpPr>
        <p:spPr>
          <a:xfrm>
            <a:off x="4501388" y="824825"/>
            <a:ext cx="2485200" cy="36162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Classe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Caneta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  modelo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: texto</a:t>
            </a:r>
            <a:endParaRPr b="1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  cor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: texto</a:t>
            </a:r>
            <a:endParaRPr b="1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  ponta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: decimal</a:t>
            </a:r>
            <a:endParaRPr b="1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  carga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: inteiro</a:t>
            </a:r>
            <a:endParaRPr b="1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  tampada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: logico</a:t>
            </a:r>
            <a:endParaRPr b="1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endParaRPr b="1">
              <a:solidFill>
                <a:srgbClr val="EEFF4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  rabiscar()</a:t>
            </a:r>
            <a:endParaRPr b="1">
              <a:solidFill>
                <a:srgbClr val="EEFF4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  escrever()</a:t>
            </a:r>
            <a:endParaRPr b="1">
              <a:solidFill>
                <a:srgbClr val="EEFF4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  tampar()</a:t>
            </a:r>
            <a:endParaRPr b="1">
              <a:solidFill>
                <a:srgbClr val="EEFF4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  destampar()</a:t>
            </a:r>
            <a:endParaRPr b="1">
              <a:solidFill>
                <a:srgbClr val="EEFF4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FimClasse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4" name="Google Shape;114;p26"/>
          <p:cNvSpPr/>
          <p:nvPr/>
        </p:nvSpPr>
        <p:spPr>
          <a:xfrm>
            <a:off x="960950" y="1759350"/>
            <a:ext cx="2485200" cy="1479900"/>
          </a:xfrm>
          <a:prstGeom prst="rect">
            <a:avLst/>
          </a:prstGeom>
          <a:solidFill>
            <a:srgbClr val="FFE599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6"/>
          <p:cNvSpPr txBox="1"/>
          <p:nvPr/>
        </p:nvSpPr>
        <p:spPr>
          <a:xfrm>
            <a:off x="960950" y="1803588"/>
            <a:ext cx="2485200" cy="13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  modelo: String</a:t>
            </a:r>
            <a:endParaRPr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  cor: String</a:t>
            </a:r>
            <a:endParaRPr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  ponta: float</a:t>
            </a:r>
            <a:endParaRPr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  carga: int</a:t>
            </a:r>
            <a:endParaRPr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  tampada: boolean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6" name="Google Shape;116;p26"/>
          <p:cNvSpPr txBox="1"/>
          <p:nvPr/>
        </p:nvSpPr>
        <p:spPr>
          <a:xfrm>
            <a:off x="1707600" y="1304000"/>
            <a:ext cx="1138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Caneta</a:t>
            </a:r>
            <a:endParaRPr b="1" sz="18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7" name="Google Shape;117;p26"/>
          <p:cNvSpPr txBox="1"/>
          <p:nvPr/>
        </p:nvSpPr>
        <p:spPr>
          <a:xfrm>
            <a:off x="983150" y="3297425"/>
            <a:ext cx="24423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  rabiscar()</a:t>
            </a:r>
            <a:endParaRPr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  escrever()</a:t>
            </a:r>
            <a:endParaRPr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  tampar()</a:t>
            </a:r>
            <a:endParaRPr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  destampar()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Visibilidade </a:t>
            </a:r>
            <a:r>
              <a:rPr lang="pt-BR" sz="5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Indica o nível de </a:t>
            </a:r>
            <a:r>
              <a:rPr lang="pt-BR" sz="50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acesso </a:t>
            </a:r>
            <a:r>
              <a:rPr lang="pt-BR" sz="5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aos componentes internos de uma classe</a:t>
            </a:r>
            <a:endParaRPr sz="5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7" name="Google Shape;127;p28"/>
          <p:cNvGraphicFramePr/>
          <p:nvPr/>
        </p:nvGraphicFramePr>
        <p:xfrm>
          <a:off x="353250" y="7430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{A1F86E1F-F6E0-4B8E-A7F5-2D3CB6770E9C}</a:tableStyleId>
              </a:tblPr>
              <a:tblGrid>
                <a:gridCol w="1469125"/>
                <a:gridCol w="2365575"/>
                <a:gridCol w="4602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5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Símbolo</a:t>
                      </a:r>
                      <a:endParaRPr b="1" sz="25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900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00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5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Modificador</a:t>
                      </a:r>
                      <a:endParaRPr b="1" sz="25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00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25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Descrição</a:t>
                      </a:r>
                      <a:endParaRPr b="1" sz="25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00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00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+</a:t>
                      </a:r>
                      <a:endParaRPr sz="20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900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Público</a:t>
                      </a:r>
                      <a:endParaRPr sz="20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 classe atual e todas as outras classes</a:t>
                      </a:r>
                      <a:endParaRPr sz="20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00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-</a:t>
                      </a:r>
                      <a:endParaRPr sz="20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900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Privado</a:t>
                      </a:r>
                      <a:endParaRPr sz="20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Somente a classe atual</a:t>
                      </a:r>
                      <a:endParaRPr sz="20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00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#</a:t>
                      </a:r>
                      <a:endParaRPr sz="20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900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Protegido</a:t>
                      </a:r>
                      <a:endParaRPr sz="20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Classes no mesmo pacote e subclasses</a:t>
                      </a:r>
                      <a:endParaRPr sz="20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00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900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00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(Sem modificador - "default" ou "package-private")</a:t>
                      </a:r>
                      <a:endParaRPr sz="20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00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Apenas classes no mesmo pacote</a:t>
                      </a:r>
                      <a:endParaRPr sz="20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00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00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00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UML - Sinais de visibilidade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3" name="Google Shape;133;p29" title="shopping__1_-removebg-previe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6275" y="619650"/>
            <a:ext cx="393475" cy="390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9" title="ChatGPT Image 28 de mai. de 2025, 14_07_1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4400" y="619663"/>
            <a:ext cx="2602790" cy="390417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9"/>
          <p:cNvSpPr/>
          <p:nvPr/>
        </p:nvSpPr>
        <p:spPr>
          <a:xfrm>
            <a:off x="983150" y="1304000"/>
            <a:ext cx="2442300" cy="3137100"/>
          </a:xfrm>
          <a:prstGeom prst="rect">
            <a:avLst/>
          </a:prstGeom>
          <a:solidFill>
            <a:srgbClr val="FFE599"/>
          </a:solidFill>
          <a:ln cap="flat" cmpd="sng" w="9525">
            <a:solidFill>
              <a:srgbClr val="FFE5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9"/>
          <p:cNvSpPr txBox="1"/>
          <p:nvPr/>
        </p:nvSpPr>
        <p:spPr>
          <a:xfrm>
            <a:off x="3870550" y="1261100"/>
            <a:ext cx="3285900" cy="32229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Classe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Caneta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publico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modelo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: texto</a:t>
            </a:r>
            <a:endParaRPr b="1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publico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cor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: texto</a:t>
            </a:r>
            <a:endParaRPr b="1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privado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ponta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: decimal</a:t>
            </a:r>
            <a:endParaRPr b="1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privado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carga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: inteiro</a:t>
            </a:r>
            <a:endParaRPr b="1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protegido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tampada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: logico</a:t>
            </a:r>
            <a:endParaRPr b="1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endParaRPr b="1">
              <a:solidFill>
                <a:srgbClr val="EEFF4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publico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rabiscar()</a:t>
            </a:r>
            <a:endParaRPr b="1">
              <a:solidFill>
                <a:srgbClr val="EEFF4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privado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escrever()</a:t>
            </a:r>
            <a:endParaRPr b="1">
              <a:solidFill>
                <a:srgbClr val="EEFF4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protegido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tampar()</a:t>
            </a:r>
            <a:endParaRPr b="1">
              <a:solidFill>
                <a:srgbClr val="EEFF4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protegido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destampar()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FimClasse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7" name="Google Shape;137;p29"/>
          <p:cNvSpPr/>
          <p:nvPr/>
        </p:nvSpPr>
        <p:spPr>
          <a:xfrm>
            <a:off x="960950" y="1759350"/>
            <a:ext cx="2485200" cy="1479900"/>
          </a:xfrm>
          <a:prstGeom prst="rect">
            <a:avLst/>
          </a:prstGeom>
          <a:solidFill>
            <a:srgbClr val="FFE599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9"/>
          <p:cNvSpPr txBox="1"/>
          <p:nvPr/>
        </p:nvSpPr>
        <p:spPr>
          <a:xfrm>
            <a:off x="960950" y="1803600"/>
            <a:ext cx="2485200" cy="13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+ modelo: String</a:t>
            </a:r>
            <a:endParaRPr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+ cor: String</a:t>
            </a:r>
            <a:endParaRPr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- ponta: float</a:t>
            </a:r>
            <a:endParaRPr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- carga: int</a:t>
            </a:r>
            <a:endParaRPr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# tampada: boolean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9" name="Google Shape;139;p29"/>
          <p:cNvSpPr txBox="1"/>
          <p:nvPr/>
        </p:nvSpPr>
        <p:spPr>
          <a:xfrm>
            <a:off x="1707600" y="1304000"/>
            <a:ext cx="1138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Caneta</a:t>
            </a:r>
            <a:endParaRPr b="1" sz="18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0" name="Google Shape;140;p29"/>
          <p:cNvSpPr txBox="1"/>
          <p:nvPr/>
        </p:nvSpPr>
        <p:spPr>
          <a:xfrm>
            <a:off x="983150" y="3297425"/>
            <a:ext cx="24423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+ rabiscar()</a:t>
            </a:r>
            <a:endParaRPr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- escrever()</a:t>
            </a:r>
            <a:endParaRPr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# tampar()</a:t>
            </a:r>
            <a:endParaRPr b="1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# destampar()</a:t>
            </a:r>
            <a:endParaRPr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1" name="Google Shape;141;p29"/>
          <p:cNvSpPr/>
          <p:nvPr/>
        </p:nvSpPr>
        <p:spPr>
          <a:xfrm>
            <a:off x="1065950" y="1825625"/>
            <a:ext cx="289800" cy="2539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Métodos</a:t>
            </a:r>
            <a:r>
              <a:rPr b="1" lang="pt-BR">
                <a:latin typeface="Roboto"/>
                <a:ea typeface="Roboto"/>
                <a:cs typeface="Roboto"/>
                <a:sym typeface="Roboto"/>
              </a:rPr>
              <a:t> inicializadores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" name="Google Shape;147;p30"/>
          <p:cNvSpPr txBox="1"/>
          <p:nvPr>
            <p:ph idx="1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Além de métodos e atributos, a definição de uma classe pode incluir também a definição de inicializadores (também chamados </a:t>
            </a:r>
            <a:r>
              <a:rPr lang="pt-BR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construtores</a:t>
            </a: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apesar de não </a:t>
            </a: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construírem</a:t>
            </a: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nada!) que são operações que podem ser utilizadas para </a:t>
            </a:r>
            <a:r>
              <a:rPr lang="pt-BR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inicializar os atributos</a:t>
            </a: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dos objetos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30"/>
          <p:cNvSpPr txBox="1"/>
          <p:nvPr/>
        </p:nvSpPr>
        <p:spPr>
          <a:xfrm>
            <a:off x="424300" y="1249225"/>
            <a:ext cx="4056900" cy="32229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c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lass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Caneta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public</a:t>
            </a:r>
            <a:r>
              <a:rPr b="1" lang="pt-BR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b="1" lang="pt-BR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 modelo;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public 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cor;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…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Ceneta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(String 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modelo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, String 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cor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){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modelo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= 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modelo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cor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= 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cor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… 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Métodos</a:t>
            </a:r>
            <a:r>
              <a:rPr b="1" lang="pt-BR">
                <a:latin typeface="Roboto"/>
                <a:ea typeface="Roboto"/>
                <a:cs typeface="Roboto"/>
                <a:sym typeface="Roboto"/>
              </a:rPr>
              <a:t> inicializadores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31"/>
          <p:cNvSpPr txBox="1"/>
          <p:nvPr>
            <p:ph idx="1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Inicializadores têm o </a:t>
            </a:r>
            <a:r>
              <a:rPr lang="pt-BR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mesmo nome da classe,</a:t>
            </a: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podendo haver </a:t>
            </a:r>
            <a:r>
              <a:rPr lang="pt-BR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mais de um</a:t>
            </a: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desde que com número e/ou tipos de argumentos </a:t>
            </a:r>
            <a:r>
              <a:rPr lang="pt-BR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diferentes</a:t>
            </a:r>
            <a:endParaRPr>
              <a:solidFill>
                <a:srgbClr val="99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31"/>
          <p:cNvSpPr txBox="1"/>
          <p:nvPr/>
        </p:nvSpPr>
        <p:spPr>
          <a:xfrm>
            <a:off x="424300" y="1249225"/>
            <a:ext cx="4056900" cy="32229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Caneta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public</a:t>
            </a:r>
            <a:r>
              <a:rPr b="1" lang="pt-BR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b="1" lang="pt-BR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 modelo;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public 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cor;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…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Ceneta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(String 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modelo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, String 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cor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){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modelo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= 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modelo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cor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= 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cor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b="1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Ceneta</a:t>
            </a: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(String 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modelo</a:t>
            </a: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){</a:t>
            </a:r>
            <a:endParaRPr b="1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modelo</a:t>
            </a: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= </a:t>
            </a:r>
            <a:r>
              <a:rPr b="1" lang="pt-BR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modelo</a:t>
            </a: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b="1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… 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6" name="Google Shape;156;p31"/>
          <p:cNvSpPr txBox="1"/>
          <p:nvPr/>
        </p:nvSpPr>
        <p:spPr>
          <a:xfrm>
            <a:off x="4572000" y="2743225"/>
            <a:ext cx="4470300" cy="17289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Main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public</a:t>
            </a:r>
            <a:r>
              <a:rPr b="1" lang="pt-BR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main(){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Caneta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c1 =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new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Caneta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("M1", "Azul");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Caneta</a:t>
            </a: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c2 =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new</a:t>
            </a: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Caneta</a:t>
            </a: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("M2"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Getters e Setters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ão métodos que permitem o </a:t>
            </a:r>
            <a:r>
              <a:rPr lang="pt-BR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acesso indireto a atributos privados</a:t>
            </a: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de uma classe. 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Em um contexto ideal, todos os atributos de uma classe são </a:t>
            </a:r>
            <a:r>
              <a:rPr lang="pt-BR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mantidos privados</a:t>
            </a: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para protegê-los de acessos e modificações não autorizadas. Para acessar ou modificar esses atributos, são utilizados </a:t>
            </a:r>
            <a:r>
              <a:rPr lang="pt-BR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métodos públicos</a:t>
            </a: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conhecidos como </a:t>
            </a:r>
            <a:r>
              <a:rPr i="1"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getters</a:t>
            </a: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e </a:t>
            </a:r>
            <a:r>
              <a:rPr i="1"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setters</a:t>
            </a:r>
            <a:r>
              <a:rPr lang="pt-BR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Getters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33"/>
          <p:cNvSpPr txBox="1"/>
          <p:nvPr>
            <p:ph idx="1" type="body"/>
          </p:nvPr>
        </p:nvSpPr>
        <p:spPr>
          <a:xfrm>
            <a:off x="4518475" y="1152475"/>
            <a:ext cx="4313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Os </a:t>
            </a:r>
            <a:r>
              <a:rPr i="1"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getters</a:t>
            </a: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são métodos públicos que permitem a </a:t>
            </a:r>
            <a:r>
              <a:rPr lang="pt-BR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leitura</a:t>
            </a: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dos valores dos atributos. Eles </a:t>
            </a:r>
            <a:r>
              <a:rPr lang="pt-BR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não modificam os dados</a:t>
            </a: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apenas retornam seus valores.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convenção em Java é nomear esses métodos com o prefixo "</a:t>
            </a:r>
            <a:r>
              <a:rPr i="1"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get</a:t>
            </a:r>
            <a:r>
              <a:rPr lang="pt-BR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" seguido pelo nome do atributo com a primeira letra em maiúscula.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9" name="Google Shape;169;p33"/>
          <p:cNvSpPr txBox="1"/>
          <p:nvPr/>
        </p:nvSpPr>
        <p:spPr>
          <a:xfrm>
            <a:off x="424300" y="1249225"/>
            <a:ext cx="4056900" cy="32229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Caneta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private</a:t>
            </a:r>
            <a:r>
              <a:rPr b="1" lang="pt-BR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b="1" lang="pt-BR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 modelo;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private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cor;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…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public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getModelo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(){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 modelo;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b="1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public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getCor</a:t>
            </a: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(){</a:t>
            </a:r>
            <a:endParaRPr b="1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 cor</a:t>
            </a: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b="1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  }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 … 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